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Unbounded"/>
      <p:regular r:id="rId17"/>
    </p:embeddedFont>
    <p:embeddedFont>
      <p:font typeface="Unbounded"/>
      <p:regular r:id="rId18"/>
    </p:embeddedFont>
    <p:embeddedFont>
      <p:font typeface="Cabin"/>
      <p:regular r:id="rId19"/>
    </p:embeddedFont>
    <p:embeddedFont>
      <p:font typeface="Cabin"/>
      <p:regular r:id="rId20"/>
    </p:embeddedFont>
    <p:embeddedFont>
      <p:font typeface="Cabin"/>
      <p:regular r:id="rId21"/>
    </p:embeddedFont>
    <p:embeddedFont>
      <p:font typeface="Cabin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4-1.png>
</file>

<file path=ppt/media/image-4-2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7-1.png>
</file>

<file path=ppt/media/image-7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7" Type="http://schemas.openxmlformats.org/officeDocument/2006/relationships/slideLayout" Target="../slideLayouts/slideLayout6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31780" y="3055620"/>
            <a:ext cx="2910840" cy="21183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735336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Benford's Law in Stars Dataset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50234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Presented by Team: Neural Theorems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4154567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Akash Dhar Dubey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480679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Yash Kishor Mali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37724" y="545901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Himanshu Gulhane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837724" y="6111240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Ayush Kumar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3380303"/>
            <a:ext cx="5632490" cy="726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Thank You </a:t>
            </a:r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🙏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46615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We appreciate your attention and welcome any questions or feedback.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689848"/>
            <a:ext cx="5664279" cy="668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Table of Contents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837724" y="1699736"/>
            <a:ext cx="7468553" cy="1289447"/>
          </a:xfrm>
          <a:prstGeom prst="roundRect">
            <a:avLst>
              <a:gd name="adj" fmla="val 2645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1065133" y="1927146"/>
            <a:ext cx="3669863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Introduction &amp; Dataset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065133" y="2397919"/>
            <a:ext cx="7013734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Overview of Benford's Law and dataset details.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37724" y="3216592"/>
            <a:ext cx="7468553" cy="1289447"/>
          </a:xfrm>
          <a:prstGeom prst="roundRect">
            <a:avLst>
              <a:gd name="adj" fmla="val 2645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1065133" y="3444002"/>
            <a:ext cx="397073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Cleaning &amp; Analysis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065133" y="3914775"/>
            <a:ext cx="7013734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Preparation and Benford frequency examination.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37724" y="4733449"/>
            <a:ext cx="7468553" cy="1289447"/>
          </a:xfrm>
          <a:prstGeom prst="roundRect">
            <a:avLst>
              <a:gd name="adj" fmla="val 2645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1065133" y="4960858"/>
            <a:ext cx="267533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Statistical Tests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1065133" y="5431631"/>
            <a:ext cx="7013734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Chi-Square goodness-of-fit results.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37724" y="6250305"/>
            <a:ext cx="7468553" cy="1289447"/>
          </a:xfrm>
          <a:prstGeom prst="roundRect">
            <a:avLst>
              <a:gd name="adj" fmla="val 2645"/>
            </a:avLst>
          </a:prstGeom>
          <a:solidFill>
            <a:srgbClr val="304755"/>
          </a:solidFill>
          <a:ln/>
        </p:spPr>
      </p:sp>
      <p:sp>
        <p:nvSpPr>
          <p:cNvPr id="14" name="Text 11"/>
          <p:cNvSpPr/>
          <p:nvPr/>
        </p:nvSpPr>
        <p:spPr>
          <a:xfrm>
            <a:off x="1065133" y="6477714"/>
            <a:ext cx="4446508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Visual Insights &amp; Conclusion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065133" y="6948488"/>
            <a:ext cx="7013734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H-R diagram and key takeaways.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94917"/>
            <a:ext cx="797790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What is Benford's Law?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473291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Benford's Law explains the frequency distribution of leading digits.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454723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Digit 1 appears about 30% of the time, decreasing as digits increase.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436156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Formula: p(d) = log10(1 + 1/d)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349722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Applications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614761" y="4088487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Fraud detection in finance and accounting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614761" y="4555212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Scientific data validation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5021937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Election and census anomaly detection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1448" y="299204"/>
            <a:ext cx="4787503" cy="239375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7724" y="4215884"/>
            <a:ext cx="682454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Dataset Description</a:t>
            </a:r>
            <a:endParaRPr lang="en-US" sz="4400" dirty="0"/>
          </a:p>
        </p:txBody>
      </p:sp>
      <p:sp>
        <p:nvSpPr>
          <p:cNvPr id="5" name="Shape 1"/>
          <p:cNvSpPr/>
          <p:nvPr/>
        </p:nvSpPr>
        <p:spPr>
          <a:xfrm>
            <a:off x="837724" y="527887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6" name="Text 2"/>
          <p:cNvSpPr/>
          <p:nvPr/>
        </p:nvSpPr>
        <p:spPr>
          <a:xfrm>
            <a:off x="1615559" y="536114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Source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615559" y="5856684"/>
            <a:ext cx="334101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Stars Dataset CSV, extracted from Google Sheets.</a:t>
            </a:r>
            <a:endParaRPr lang="en-US" sz="1850" dirty="0"/>
          </a:p>
        </p:txBody>
      </p:sp>
      <p:sp>
        <p:nvSpPr>
          <p:cNvPr id="8" name="Shape 4"/>
          <p:cNvSpPr/>
          <p:nvPr/>
        </p:nvSpPr>
        <p:spPr>
          <a:xfrm>
            <a:off x="5255776" y="527887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9" name="Text 5"/>
          <p:cNvSpPr/>
          <p:nvPr/>
        </p:nvSpPr>
        <p:spPr>
          <a:xfrm>
            <a:off x="6033611" y="536114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Columns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033611" y="5856684"/>
            <a:ext cx="334101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Visual Magnitude, Absolute Magnitude, Parallax, Distance (light years).</a:t>
            </a:r>
            <a:endParaRPr lang="en-US" sz="1850" dirty="0"/>
          </a:p>
        </p:txBody>
      </p:sp>
      <p:sp>
        <p:nvSpPr>
          <p:cNvPr id="11" name="Shape 7"/>
          <p:cNvSpPr/>
          <p:nvPr/>
        </p:nvSpPr>
        <p:spPr>
          <a:xfrm>
            <a:off x="9673828" y="527887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2" name="Text 8"/>
          <p:cNvSpPr/>
          <p:nvPr/>
        </p:nvSpPr>
        <p:spPr>
          <a:xfrm>
            <a:off x="10451663" y="536114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Scope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10451663" y="5856684"/>
            <a:ext cx="334101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Contains detailed star properties for analysis.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00" y="2877741"/>
            <a:ext cx="4947999" cy="24740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324124" y="734497"/>
            <a:ext cx="7468553" cy="12673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Cleaning &amp; Preparation</a:t>
            </a:r>
            <a:endParaRPr lang="en-US" sz="395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124" y="2324933"/>
            <a:ext cx="1077158" cy="1292543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724418" y="2540318"/>
            <a:ext cx="3242429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Clean Column Names</a:t>
            </a:r>
            <a:endParaRPr lang="en-US" sz="1950" dirty="0"/>
          </a:p>
        </p:txBody>
      </p:sp>
      <p:sp>
        <p:nvSpPr>
          <p:cNvPr id="7" name="Text 2"/>
          <p:cNvSpPr/>
          <p:nvPr/>
        </p:nvSpPr>
        <p:spPr>
          <a:xfrm>
            <a:off x="7724418" y="2986326"/>
            <a:ext cx="6068258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Removed extra spaces for consistency.</a:t>
            </a:r>
            <a:endParaRPr lang="en-US" sz="16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3617476"/>
            <a:ext cx="1077158" cy="1292543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724418" y="3832860"/>
            <a:ext cx="3048833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Numeric Conversion</a:t>
            </a:r>
            <a:endParaRPr lang="en-US" sz="1950" dirty="0"/>
          </a:p>
        </p:txBody>
      </p:sp>
      <p:sp>
        <p:nvSpPr>
          <p:cNvPr id="10" name="Text 4"/>
          <p:cNvSpPr/>
          <p:nvPr/>
        </p:nvSpPr>
        <p:spPr>
          <a:xfrm>
            <a:off x="7724418" y="4278868"/>
            <a:ext cx="6068258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Converted key columns to numeric types.</a:t>
            </a:r>
            <a:endParaRPr lang="en-US" sz="165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124" y="4910018"/>
            <a:ext cx="1077158" cy="1292543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7724418" y="5125403"/>
            <a:ext cx="2534603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Error Handling</a:t>
            </a:r>
            <a:endParaRPr lang="en-US" sz="1950" dirty="0"/>
          </a:p>
        </p:txBody>
      </p:sp>
      <p:sp>
        <p:nvSpPr>
          <p:cNvPr id="13" name="Text 6"/>
          <p:cNvSpPr/>
          <p:nvPr/>
        </p:nvSpPr>
        <p:spPr>
          <a:xfrm>
            <a:off x="7724418" y="5571411"/>
            <a:ext cx="6068258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Coerced errors during conversion to manage invalid data.</a:t>
            </a:r>
            <a:endParaRPr lang="en-US" sz="1650" dirty="0"/>
          </a:p>
        </p:txBody>
      </p:sp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4124" y="6202561"/>
            <a:ext cx="1077158" cy="1292543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724418" y="6417945"/>
            <a:ext cx="3364706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Missing Data Removal</a:t>
            </a:r>
            <a:endParaRPr lang="en-US" sz="1950" dirty="0"/>
          </a:p>
        </p:txBody>
      </p:sp>
      <p:sp>
        <p:nvSpPr>
          <p:cNvPr id="16" name="Text 8"/>
          <p:cNvSpPr/>
          <p:nvPr/>
        </p:nvSpPr>
        <p:spPr>
          <a:xfrm>
            <a:off x="7724418" y="6863953"/>
            <a:ext cx="6068258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Dropped rows missing critical values for analysis.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569607"/>
            <a:ext cx="779430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Benford's Law Analysis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87191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Digit Extraction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463177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Leading digits extracted from numeric star data.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06158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Observed frequencies calculated per digit.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387191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Comparison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614761" y="4463177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Expected Benford frequencies contrasted with observed.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614761" y="506158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Visualized differences using combined bar and line charts.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3204" y="2565678"/>
            <a:ext cx="4887873" cy="309812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7724" y="182403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Chi-Square Test</a:t>
            </a:r>
            <a:endParaRPr lang="en-US" sz="4400" dirty="0"/>
          </a:p>
        </p:txBody>
      </p:sp>
      <p:sp>
        <p:nvSpPr>
          <p:cNvPr id="5" name="Shape 1"/>
          <p:cNvSpPr/>
          <p:nvPr/>
        </p:nvSpPr>
        <p:spPr>
          <a:xfrm>
            <a:off x="837724" y="288702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6" name="Text 2"/>
          <p:cNvSpPr/>
          <p:nvPr/>
        </p:nvSpPr>
        <p:spPr>
          <a:xfrm>
            <a:off x="1615559" y="2969300"/>
            <a:ext cx="2806898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Goodness-of-Fit Test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615559" y="3816787"/>
            <a:ext cx="280689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Chi-square test compared observed with expected frequencies.</a:t>
            </a:r>
            <a:endParaRPr lang="en-US" sz="1850" dirty="0"/>
          </a:p>
        </p:txBody>
      </p:sp>
      <p:sp>
        <p:nvSpPr>
          <p:cNvPr id="8" name="Shape 4"/>
          <p:cNvSpPr/>
          <p:nvPr/>
        </p:nvSpPr>
        <p:spPr>
          <a:xfrm>
            <a:off x="4721662" y="288702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9" name="Text 5"/>
          <p:cNvSpPr/>
          <p:nvPr/>
        </p:nvSpPr>
        <p:spPr>
          <a:xfrm>
            <a:off x="5499497" y="2969300"/>
            <a:ext cx="28068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Test Results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499497" y="3464838"/>
            <a:ext cx="280689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Chi-square value low, p-value high.</a:t>
            </a:r>
            <a:endParaRPr lang="en-US" sz="1850" dirty="0"/>
          </a:p>
        </p:txBody>
      </p:sp>
      <p:sp>
        <p:nvSpPr>
          <p:cNvPr id="11" name="Shape 7"/>
          <p:cNvSpPr/>
          <p:nvPr/>
        </p:nvSpPr>
        <p:spPr>
          <a:xfrm>
            <a:off x="837724" y="5444609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2" name="Text 8"/>
          <p:cNvSpPr/>
          <p:nvPr/>
        </p:nvSpPr>
        <p:spPr>
          <a:xfrm>
            <a:off x="1615559" y="552688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Conclusion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1615559" y="6022419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Data conforms closely to Benford's Law distribution.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367909"/>
            <a:ext cx="934188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H-R Diagram Approximation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550676"/>
            <a:ext cx="2159079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4" name="Text 2"/>
          <p:cNvSpPr/>
          <p:nvPr/>
        </p:nvSpPr>
        <p:spPr>
          <a:xfrm>
            <a:off x="1748909" y="3018830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3236119" y="27899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Axes Plotted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236119" y="3285530"/>
            <a:ext cx="4124920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Visual Magnitude vs Absolute Magnitude.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3116461" y="3892629"/>
            <a:ext cx="10556558" cy="15240"/>
          </a:xfrm>
          <a:prstGeom prst="roundRect">
            <a:avLst>
              <a:gd name="adj" fmla="val 235611"/>
            </a:avLst>
          </a:prstGeom>
          <a:solidFill>
            <a:srgbClr val="49606E"/>
          </a:solidFill>
          <a:ln/>
        </p:spPr>
      </p:sp>
      <p:sp>
        <p:nvSpPr>
          <p:cNvPr id="8" name="Shape 6"/>
          <p:cNvSpPr/>
          <p:nvPr/>
        </p:nvSpPr>
        <p:spPr>
          <a:xfrm>
            <a:off x="837724" y="4027527"/>
            <a:ext cx="4318278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9" name="Text 7"/>
          <p:cNvSpPr/>
          <p:nvPr/>
        </p:nvSpPr>
        <p:spPr>
          <a:xfrm>
            <a:off x="2828568" y="4495681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5395317" y="42668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Y-Axis Inverted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95317" y="4762381"/>
            <a:ext cx="368462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Matches convention of HR diagrams.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5275659" y="5369481"/>
            <a:ext cx="8397359" cy="15240"/>
          </a:xfrm>
          <a:prstGeom prst="roundRect">
            <a:avLst>
              <a:gd name="adj" fmla="val 235611"/>
            </a:avLst>
          </a:prstGeom>
          <a:solidFill>
            <a:srgbClr val="49606E"/>
          </a:solidFill>
          <a:ln/>
        </p:spPr>
      </p:sp>
      <p:sp>
        <p:nvSpPr>
          <p:cNvPr id="13" name="Shape 11"/>
          <p:cNvSpPr/>
          <p:nvPr/>
        </p:nvSpPr>
        <p:spPr>
          <a:xfrm>
            <a:off x="837724" y="5504378"/>
            <a:ext cx="6477476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4" name="Text 12"/>
          <p:cNvSpPr/>
          <p:nvPr/>
        </p:nvSpPr>
        <p:spPr>
          <a:xfrm>
            <a:off x="3908107" y="5972532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7554516" y="574369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Stellar Insights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54516" y="6239232"/>
            <a:ext cx="499848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Diagram reveals star types and luminosity classes.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8202" y="2515433"/>
            <a:ext cx="4917877" cy="319873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7724" y="1092041"/>
            <a:ext cx="7468553" cy="1337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Individual Contributions</a:t>
            </a:r>
            <a:endParaRPr lang="en-US" sz="4200" dirty="0"/>
          </a:p>
        </p:txBody>
      </p:sp>
      <p:sp>
        <p:nvSpPr>
          <p:cNvPr id="5" name="Shape 1"/>
          <p:cNvSpPr/>
          <p:nvPr/>
        </p:nvSpPr>
        <p:spPr>
          <a:xfrm>
            <a:off x="837724" y="2770703"/>
            <a:ext cx="7468553" cy="4366736"/>
          </a:xfrm>
          <a:prstGeom prst="roundRect">
            <a:avLst>
              <a:gd name="adj" fmla="val 78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2"/>
          <p:cNvSpPr/>
          <p:nvPr/>
        </p:nvSpPr>
        <p:spPr>
          <a:xfrm>
            <a:off x="845344" y="2778323"/>
            <a:ext cx="7453312" cy="65198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3"/>
          <p:cNvSpPr/>
          <p:nvPr/>
        </p:nvSpPr>
        <p:spPr>
          <a:xfrm>
            <a:off x="1072753" y="2922389"/>
            <a:ext cx="3268028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Name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4803219" y="2922389"/>
            <a:ext cx="3268028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Contribution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845344" y="3430310"/>
            <a:ext cx="7453312" cy="101584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6"/>
          <p:cNvSpPr/>
          <p:nvPr/>
        </p:nvSpPr>
        <p:spPr>
          <a:xfrm>
            <a:off x="1072753" y="3574375"/>
            <a:ext cx="3268028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Akash Dhar Dubey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4803219" y="3574375"/>
            <a:ext cx="3268028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Data Cleaning, Digit Extraction, Benford Analysis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845344" y="4446151"/>
            <a:ext cx="7453312" cy="65198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9"/>
          <p:cNvSpPr/>
          <p:nvPr/>
        </p:nvSpPr>
        <p:spPr>
          <a:xfrm>
            <a:off x="1072753" y="4590217"/>
            <a:ext cx="3268028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Yash Kishor Mali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4803219" y="4590217"/>
            <a:ext cx="3268028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Chi-Square Test Implementation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845344" y="5098137"/>
            <a:ext cx="7453312" cy="101584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2"/>
          <p:cNvSpPr/>
          <p:nvPr/>
        </p:nvSpPr>
        <p:spPr>
          <a:xfrm>
            <a:off x="1072753" y="5242203"/>
            <a:ext cx="3268028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Himanshu Gulhane</a:t>
            </a:r>
            <a:endParaRPr lang="en-US" sz="1750" dirty="0"/>
          </a:p>
        </p:txBody>
      </p:sp>
      <p:sp>
        <p:nvSpPr>
          <p:cNvPr id="17" name="Text 13"/>
          <p:cNvSpPr/>
          <p:nvPr/>
        </p:nvSpPr>
        <p:spPr>
          <a:xfrm>
            <a:off x="4803219" y="5242203"/>
            <a:ext cx="3268028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H-R Diagram Creation, Expected Frequency Computation</a:t>
            </a:r>
            <a:endParaRPr lang="en-US" sz="1750" dirty="0"/>
          </a:p>
        </p:txBody>
      </p:sp>
      <p:sp>
        <p:nvSpPr>
          <p:cNvPr id="18" name="Shape 14"/>
          <p:cNvSpPr/>
          <p:nvPr/>
        </p:nvSpPr>
        <p:spPr>
          <a:xfrm>
            <a:off x="845344" y="6113978"/>
            <a:ext cx="7453312" cy="10158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5"/>
          <p:cNvSpPr/>
          <p:nvPr/>
        </p:nvSpPr>
        <p:spPr>
          <a:xfrm>
            <a:off x="1072753" y="6258044"/>
            <a:ext cx="3268028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Ayush Kumar</a:t>
            </a:r>
            <a:endParaRPr lang="en-US" sz="1750" dirty="0"/>
          </a:p>
        </p:txBody>
      </p:sp>
      <p:sp>
        <p:nvSpPr>
          <p:cNvPr id="20" name="Text 16"/>
          <p:cNvSpPr/>
          <p:nvPr/>
        </p:nvSpPr>
        <p:spPr>
          <a:xfrm>
            <a:off x="4803219" y="6258044"/>
            <a:ext cx="3268028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Data Processing, Final Frequency Comparison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2025-05-04T17:46:16Z</dcterms:created>
  <dcterms:modified xsi:type="dcterms:W3CDTF">2025-05-04T17:46:16Z</dcterms:modified>
</cp:coreProperties>
</file>